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65" r:id="rId7"/>
    <p:sldId id="266" r:id="rId8"/>
    <p:sldId id="267" r:id="rId9"/>
    <p:sldId id="268" r:id="rId10"/>
    <p:sldId id="284" r:id="rId11"/>
    <p:sldId id="269" r:id="rId12"/>
    <p:sldId id="283" r:id="rId13"/>
    <p:sldId id="270" r:id="rId14"/>
    <p:sldId id="258" r:id="rId15"/>
    <p:sldId id="277" r:id="rId16"/>
    <p:sldId id="278" r:id="rId17"/>
    <p:sldId id="273" r:id="rId18"/>
    <p:sldId id="275" r:id="rId19"/>
    <p:sldId id="276" r:id="rId20"/>
    <p:sldId id="28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70"/>
    <p:restoredTop sz="86741"/>
  </p:normalViewPr>
  <p:slideViewPr>
    <p:cSldViewPr snapToGrid="0" snapToObjects="1">
      <p:cViewPr>
        <p:scale>
          <a:sx n="149" d="100"/>
          <a:sy n="149" d="100"/>
        </p:scale>
        <p:origin x="1832" y="18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cs typeface="Times New Roman" panose="02020603050405020304" pitchFamily="18" charset="0"/>
              </a:rPr>
              <a:t>第</a:t>
            </a:r>
            <a:r>
              <a:rPr lang="en-US" altLang="ja-JP" sz="3200" dirty="0">
                <a:cs typeface="Times New Roman" panose="02020603050405020304" pitchFamily="18" charset="0"/>
              </a:rPr>
              <a:t>19</a:t>
            </a:r>
            <a:r>
              <a:rPr lang="ja-JP" altLang="en-US" sz="3200">
                <a:cs typeface="Times New Roman" panose="02020603050405020304" pitchFamily="18" charset="0"/>
              </a:rPr>
              <a:t>回</a:t>
            </a:r>
            <a:r>
              <a:rPr lang="en-US" altLang="ja-JP" sz="3200" dirty="0">
                <a:cs typeface="Times New Roman" panose="02020603050405020304" pitchFamily="18" charset="0"/>
              </a:rPr>
              <a:t>ICN</a:t>
            </a:r>
            <a:r>
              <a:rPr lang="ja-JP" altLang="en-US" sz="32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4000" b="1" dirty="0">
                <a:cs typeface="Times New Roman" panose="02020603050405020304" pitchFamily="18" charset="0"/>
              </a:rPr>
              <a:t>Practice A: </a:t>
            </a: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/Docker </a:t>
            </a:r>
            <a:r>
              <a:rPr lang="ja-JP" altLang="en-US" sz="4000" b="1">
                <a:cs typeface="Times New Roman" panose="02020603050405020304" pitchFamily="18" charset="0"/>
              </a:rPr>
              <a:t>を用いた</a:t>
            </a:r>
            <a:br>
              <a:rPr lang="en-US" altLang="ja-JP" sz="4000" b="1" dirty="0">
                <a:cs typeface="Times New Roman" panose="02020603050405020304" pitchFamily="18" charset="0"/>
              </a:rPr>
            </a:br>
            <a:br>
              <a:rPr lang="en-US" altLang="ja-JP" sz="600" b="1" dirty="0">
                <a:cs typeface="Times New Roman" panose="02020603050405020304" pitchFamily="18" charset="0"/>
              </a:rPr>
            </a:br>
            <a:r>
              <a:rPr lang="en-US" altLang="ja-JP" sz="4000" b="1" dirty="0">
                <a:cs typeface="Times New Roman" panose="02020603050405020304" pitchFamily="18" charset="0"/>
              </a:rPr>
              <a:t>ICN </a:t>
            </a:r>
            <a:r>
              <a:rPr lang="ja-JP" altLang="en-US" sz="4000" b="1">
                <a:cs typeface="Times New Roman" panose="02020603050405020304" pitchFamily="18" charset="0"/>
              </a:rPr>
              <a:t>マルチキャストストリーミング</a:t>
            </a:r>
            <a:endParaRPr lang="ja-JP" altLang="en-US" sz="3600" b="1"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5546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66AED-0F7D-624F-8B50-B8292BF1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855520" y="2007332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793020" y="162490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 [</a:t>
            </a:r>
            <a:r>
              <a:rPr lang="en-US" altLang="ja-JP"/>
              <a:t>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2125270-BDF8-5946-834A-871762D5548F}"/>
              </a:ext>
            </a:extLst>
          </p:cNvPr>
          <p:cNvGrpSpPr/>
          <p:nvPr/>
        </p:nvGrpSpPr>
        <p:grpSpPr>
          <a:xfrm>
            <a:off x="855520" y="1767006"/>
            <a:ext cx="5240480" cy="1661994"/>
            <a:chOff x="6284572" y="1888799"/>
            <a:chExt cx="5240480" cy="166199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6284572" y="1888799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E34389-4A57-C74F-836D-65274E450093}"/>
                </a:ext>
              </a:extLst>
            </p:cNvPr>
            <p:cNvSpPr/>
            <p:nvPr/>
          </p:nvSpPr>
          <p:spPr>
            <a:xfrm>
              <a:off x="6284572" y="2350464"/>
              <a:ext cx="5240480" cy="120032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[+] Running 2/2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Network downward    Created          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Container consumer  Started                                                                                                          0.4s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63dc65b9c261  |935747e7cc84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サンプルコードの説明</a:t>
            </a:r>
            <a:r>
              <a:rPr kumimoji="1" lang="en-US" altLang="ja-JP" dirty="0"/>
              <a:t>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ocker-</a:t>
            </a:r>
            <a:r>
              <a:rPr kumimoji="1" lang="en-US" altLang="ja-JP" dirty="0" err="1"/>
              <a:t>cefstream</a:t>
            </a:r>
            <a:r>
              <a:rPr kumimoji="1" lang="en-US" altLang="ja-JP" dirty="0"/>
              <a:t> </a:t>
            </a:r>
            <a:r>
              <a:rPr kumimoji="1" lang="ja-JP" altLang="en-US"/>
              <a:t>（サンプルコード）の説明</a:t>
            </a:r>
            <a:endParaRPr kumimoji="1" lang="en-US" altLang="ja-JP" dirty="0"/>
          </a:p>
          <a:p>
            <a:r>
              <a:rPr lang="en-US" altLang="ja-JP" dirty="0"/>
              <a:t>base, min, cache, </a:t>
            </a:r>
            <a:r>
              <a:rPr lang="en-US" altLang="ja-JP" dirty="0" err="1"/>
              <a:t>csmgr</a:t>
            </a:r>
            <a:r>
              <a:rPr lang="en-US" altLang="ja-JP" dirty="0"/>
              <a:t> ...</a:t>
            </a:r>
          </a:p>
          <a:p>
            <a:r>
              <a:rPr kumimoji="1" lang="en-US" altLang="ja-JP" dirty="0"/>
              <a:t>shell script</a:t>
            </a:r>
          </a:p>
          <a:p>
            <a:pPr lvl="1"/>
            <a:r>
              <a:rPr lang="en-US" altLang="ja-JP" b="1" dirty="0" err="1"/>
              <a:t>build.bash</a:t>
            </a:r>
            <a:endParaRPr lang="en-US" altLang="ja-JP" b="1" dirty="0"/>
          </a:p>
          <a:p>
            <a:pPr lvl="1"/>
            <a:r>
              <a:rPr lang="en-US" altLang="ja-JP" b="1" dirty="0" err="1"/>
              <a:t>start.bash</a:t>
            </a:r>
            <a:endParaRPr lang="en-US" altLang="ja-JP" b="1" dirty="0"/>
          </a:p>
          <a:p>
            <a:pPr lvl="1"/>
            <a:r>
              <a:rPr lang="en-US" altLang="ja-JP" dirty="0" err="1"/>
              <a:t>teardown.bash</a:t>
            </a:r>
            <a:endParaRPr lang="en-US" altLang="ja-JP" dirty="0"/>
          </a:p>
          <a:p>
            <a:pPr lvl="1"/>
            <a:r>
              <a:rPr lang="en-US" altLang="ja-JP" dirty="0" err="1"/>
              <a:t>stop.bash</a:t>
            </a:r>
            <a:endParaRPr lang="en-US" altLang="ja-JP" dirty="0"/>
          </a:p>
          <a:p>
            <a:pPr lvl="1"/>
            <a:r>
              <a:rPr lang="en-US" altLang="ja-JP" b="1" dirty="0" err="1"/>
              <a:t>playback.bash</a:t>
            </a:r>
            <a:endParaRPr lang="en-US" altLang="ja-JP" b="1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743553" y="2018092"/>
            <a:ext cx="8150998" cy="45345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802302" y="616682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AFE5A5-0E2A-414D-A398-D81BCA273482}"/>
              </a:ext>
            </a:extLst>
          </p:cNvPr>
          <p:cNvSpPr txBox="1"/>
          <p:nvPr/>
        </p:nvSpPr>
        <p:spPr>
          <a:xfrm>
            <a:off x="4934542" y="469029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Ubuntu 18.04 (VMware Fusion)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2FED15-4FA2-0F46-8A91-880353F74E51}"/>
              </a:ext>
            </a:extLst>
          </p:cNvPr>
          <p:cNvSpPr/>
          <p:nvPr/>
        </p:nvSpPr>
        <p:spPr>
          <a:xfrm>
            <a:off x="4000613" y="2248970"/>
            <a:ext cx="4681472" cy="28181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511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25" y="3082463"/>
            <a:ext cx="1166310" cy="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30" y="3802039"/>
            <a:ext cx="1809281" cy="5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05990A7-5811-0D46-8BDB-9DE031D3B297}"/>
              </a:ext>
            </a:extLst>
          </p:cNvPr>
          <p:cNvCxnSpPr>
            <a:cxnSpLocks/>
          </p:cNvCxnSpPr>
          <p:nvPr/>
        </p:nvCxnSpPr>
        <p:spPr>
          <a:xfrm>
            <a:off x="2454442" y="4701394"/>
            <a:ext cx="3475097" cy="997658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1266897" y="4346510"/>
            <a:ext cx="2068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707569" y="3704803"/>
            <a:ext cx="2874786" cy="1009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05" y="3850212"/>
            <a:ext cx="881781" cy="7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7489324" y="3816791"/>
            <a:ext cx="740413" cy="7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834945" y="4463609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C02284E-5130-CA41-AADD-46678480B91B}"/>
              </a:ext>
            </a:extLst>
          </p:cNvPr>
          <p:cNvSpPr txBox="1"/>
          <p:nvPr/>
        </p:nvSpPr>
        <p:spPr>
          <a:xfrm>
            <a:off x="4017658" y="475897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51162A"/>
                </a:solidFill>
              </a:rPr>
              <a:t>Ubuntu 18.04 (VMware Fusion)</a:t>
            </a:r>
            <a:endParaRPr kumimoji="1" lang="ja-JP" altLang="en-US" sz="1400">
              <a:solidFill>
                <a:srgbClr val="51162A"/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929802" y="1587778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9459660" y="950128"/>
            <a:ext cx="1394245" cy="948400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144" y="1625044"/>
            <a:ext cx="421067" cy="403022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71" y="1090077"/>
            <a:ext cx="1092355" cy="6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688582" y="1705488"/>
            <a:ext cx="293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707569" y="2396229"/>
            <a:ext cx="1127376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196" y="2954442"/>
            <a:ext cx="608250" cy="582183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6597676" y="3195743"/>
            <a:ext cx="32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746769" y="2278716"/>
            <a:ext cx="901190" cy="276999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6681560" y="1911966"/>
            <a:ext cx="2931379" cy="1044147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6781073" y="2152699"/>
            <a:ext cx="2975499" cy="107109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6425812" y="2425312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8451498" y="2385070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6097713" y="5404583"/>
            <a:ext cx="1559160" cy="8426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6157935" y="562748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6701892" y="3513823"/>
            <a:ext cx="0" cy="18348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1088571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ja-JP" altLang="en-US" sz="2400"/>
              <a:t>システム構成図</a:t>
            </a:r>
          </a:p>
        </p:txBody>
      </p: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playback.bash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ja-JP" altLang="en-US"/>
          </a:p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1-A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10713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1-B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10713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12825"/>
            <a:ext cx="5881687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teardown.bash</a:t>
            </a:r>
            <a:endParaRPr lang="ja-JP" altLang="en-US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743553" y="2018092"/>
            <a:ext cx="8150998" cy="45345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802302" y="616682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AFE5A5-0E2A-414D-A398-D81BCA273482}"/>
              </a:ext>
            </a:extLst>
          </p:cNvPr>
          <p:cNvSpPr txBox="1"/>
          <p:nvPr/>
        </p:nvSpPr>
        <p:spPr>
          <a:xfrm>
            <a:off x="4934542" y="469029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Ubuntu 18.04 (VMware Fusion)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B2FED15-4FA2-0F46-8A91-880353F74E51}"/>
              </a:ext>
            </a:extLst>
          </p:cNvPr>
          <p:cNvSpPr/>
          <p:nvPr/>
        </p:nvSpPr>
        <p:spPr>
          <a:xfrm>
            <a:off x="4000613" y="2248970"/>
            <a:ext cx="4681472" cy="28181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5116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25" y="3082463"/>
            <a:ext cx="1166310" cy="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30" y="3802039"/>
            <a:ext cx="1809281" cy="5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05990A7-5811-0D46-8BDB-9DE031D3B297}"/>
              </a:ext>
            </a:extLst>
          </p:cNvPr>
          <p:cNvCxnSpPr>
            <a:cxnSpLocks/>
          </p:cNvCxnSpPr>
          <p:nvPr/>
        </p:nvCxnSpPr>
        <p:spPr>
          <a:xfrm>
            <a:off x="2454442" y="4701394"/>
            <a:ext cx="3475097" cy="997658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1266897" y="4346510"/>
            <a:ext cx="2068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707569" y="3704803"/>
            <a:ext cx="2874786" cy="1009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605" y="3850212"/>
            <a:ext cx="881781" cy="75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7489324" y="3816791"/>
            <a:ext cx="740413" cy="7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834945" y="4463609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C02284E-5130-CA41-AADD-46678480B91B}"/>
              </a:ext>
            </a:extLst>
          </p:cNvPr>
          <p:cNvSpPr txBox="1"/>
          <p:nvPr/>
        </p:nvSpPr>
        <p:spPr>
          <a:xfrm>
            <a:off x="4017658" y="4758978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51162A"/>
                </a:solidFill>
              </a:rPr>
              <a:t>Ubuntu 18.04 (VMware Fusion)</a:t>
            </a:r>
            <a:endParaRPr kumimoji="1" lang="ja-JP" altLang="en-US" sz="1400">
              <a:solidFill>
                <a:srgbClr val="51162A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707569" y="2396229"/>
            <a:ext cx="1127376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196" y="2954442"/>
            <a:ext cx="608250" cy="582183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4122095" y="2898369"/>
            <a:ext cx="2149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</a:p>
          <a:p>
            <a:r>
              <a:rPr kumimoji="1" lang="en-US" altLang="ja-JP" sz="1100" dirty="0"/>
              <a:t>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  <a:endParaRPr kumimoji="1" lang="ja-JP" altLang="en-US" sz="11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746769" y="2278716"/>
            <a:ext cx="901190" cy="276999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6097713" y="5404583"/>
            <a:ext cx="1559160" cy="8426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6157935" y="562748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6701892" y="3513823"/>
            <a:ext cx="0" cy="18348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EE3043F-F2BA-9640-996C-D78C4371E60E}"/>
              </a:ext>
            </a:extLst>
          </p:cNvPr>
          <p:cNvSpPr/>
          <p:nvPr/>
        </p:nvSpPr>
        <p:spPr>
          <a:xfrm>
            <a:off x="7451816" y="2396229"/>
            <a:ext cx="1090085" cy="1261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E7114D72-1914-3346-AC37-0F8B022D4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443" y="2954442"/>
            <a:ext cx="608250" cy="582183"/>
          </a:xfrm>
          <a:prstGeom prst="rect">
            <a:avLst/>
          </a:prstGeom>
        </p:spPr>
      </p:pic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E827058B-B923-9A4C-ACC9-A5DFC20C432A}"/>
              </a:ext>
            </a:extLst>
          </p:cNvPr>
          <p:cNvGrpSpPr/>
          <p:nvPr/>
        </p:nvGrpSpPr>
        <p:grpSpPr>
          <a:xfrm>
            <a:off x="7491016" y="2278716"/>
            <a:ext cx="901190" cy="276999"/>
            <a:chOff x="6585702" y="2556367"/>
            <a:chExt cx="901190" cy="276999"/>
          </a:xfrm>
        </p:grpSpPr>
        <p:sp>
          <p:nvSpPr>
            <p:cNvPr id="51" name="角丸四角形 50">
              <a:extLst>
                <a:ext uri="{FF2B5EF4-FFF2-40B4-BE49-F238E27FC236}">
                  <a16:creationId xmlns:a16="http://schemas.microsoft.com/office/drawing/2014/main" id="{EE136542-655D-2F4F-86ED-2496EEF48C06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425CBA4C-6857-3545-9763-583B02C69FBB}"/>
                </a:ext>
              </a:extLst>
            </p:cNvPr>
            <p:cNvSpPr txBox="1"/>
            <p:nvPr/>
          </p:nvSpPr>
          <p:spPr>
            <a:xfrm>
              <a:off x="6607400" y="2556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publisher</a:t>
              </a:r>
              <a:endParaRPr kumimoji="1" lang="ja-JP" altLang="en-US" sz="120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38FE8EB-1759-8649-9AF1-63E4C06C0D8C}"/>
              </a:ext>
            </a:extLst>
          </p:cNvPr>
          <p:cNvSpPr txBox="1"/>
          <p:nvPr/>
        </p:nvSpPr>
        <p:spPr>
          <a:xfrm>
            <a:off x="5901583" y="2630470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3D8C816-B017-CE45-9BD6-F6078BB52EB4}"/>
              </a:ext>
            </a:extLst>
          </p:cNvPr>
          <p:cNvCxnSpPr>
            <a:cxnSpLocks/>
          </p:cNvCxnSpPr>
          <p:nvPr/>
        </p:nvCxnSpPr>
        <p:spPr>
          <a:xfrm flipV="1">
            <a:off x="6681560" y="2954442"/>
            <a:ext cx="899990" cy="1673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998B393C-8F83-5748-AB4C-A0064D9CB61A}"/>
              </a:ext>
            </a:extLst>
          </p:cNvPr>
          <p:cNvCxnSpPr>
            <a:cxnSpLocks/>
          </p:cNvCxnSpPr>
          <p:nvPr/>
        </p:nvCxnSpPr>
        <p:spPr>
          <a:xfrm flipH="1">
            <a:off x="6674678" y="3294244"/>
            <a:ext cx="906872" cy="105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165D84D1-D26F-8340-8CE5-9200AAF9DC25}"/>
              </a:ext>
            </a:extLst>
          </p:cNvPr>
          <p:cNvSpPr txBox="1"/>
          <p:nvPr/>
        </p:nvSpPr>
        <p:spPr>
          <a:xfrm>
            <a:off x="6693272" y="3341217"/>
            <a:ext cx="1592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 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CCAA2B7-4DDA-F44A-AF3B-214CB0455CA5}"/>
              </a:ext>
            </a:extLst>
          </p:cNvPr>
          <p:cNvSpPr txBox="1"/>
          <p:nvPr/>
        </p:nvSpPr>
        <p:spPr>
          <a:xfrm>
            <a:off x="8661996" y="2863357"/>
            <a:ext cx="193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</a:p>
          <a:p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pic>
        <p:nvPicPr>
          <p:cNvPr id="59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A1B73DA1-3AAF-184B-8416-6E4B5509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50" y="2594667"/>
            <a:ext cx="705241" cy="3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1088571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ja-JP" altLang="en-US" sz="2400"/>
              <a:t>システム構成図</a:t>
            </a:r>
          </a:p>
        </p:txBody>
      </p:sp>
      <p:sp>
        <p:nvSpPr>
          <p:cNvPr id="60" name="楕円 182">
            <a:extLst>
              <a:ext uri="{FF2B5EF4-FFF2-40B4-BE49-F238E27FC236}">
                <a16:creationId xmlns:a16="http://schemas.microsoft.com/office/drawing/2014/main" id="{D236287B-70AA-7B4E-99C6-8E0961A433C2}"/>
              </a:ext>
            </a:extLst>
          </p:cNvPr>
          <p:cNvSpPr/>
          <p:nvPr/>
        </p:nvSpPr>
        <p:spPr bwMode="auto">
          <a:xfrm>
            <a:off x="8929802" y="1587778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2580256-5785-2B41-9E4C-D4BC7B089F5D}"/>
              </a:ext>
            </a:extLst>
          </p:cNvPr>
          <p:cNvGrpSpPr/>
          <p:nvPr/>
        </p:nvGrpSpPr>
        <p:grpSpPr>
          <a:xfrm>
            <a:off x="9459660" y="950128"/>
            <a:ext cx="1394245" cy="948400"/>
            <a:chOff x="9513919" y="1383165"/>
            <a:chExt cx="1394245" cy="948400"/>
          </a:xfrm>
        </p:grpSpPr>
        <p:pic>
          <p:nvPicPr>
            <p:cNvPr id="62" name="Picture 28">
              <a:extLst>
                <a:ext uri="{FF2B5EF4-FFF2-40B4-BE49-F238E27FC236}">
                  <a16:creationId xmlns:a16="http://schemas.microsoft.com/office/drawing/2014/main" id="{3646ECBB-443B-D64A-A3FC-87B64DA4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63" name="Picture 4" descr="NICT-情報通信研究機構">
              <a:extLst>
                <a:ext uri="{FF2B5EF4-FFF2-40B4-BE49-F238E27FC236}">
                  <a16:creationId xmlns:a16="http://schemas.microsoft.com/office/drawing/2014/main" id="{D4628B2B-F8BB-6643-9217-DF93B424B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図 63">
            <a:extLst>
              <a:ext uri="{FF2B5EF4-FFF2-40B4-BE49-F238E27FC236}">
                <a16:creationId xmlns:a16="http://schemas.microsoft.com/office/drawing/2014/main" id="{F8757F8C-1A39-F44D-BCFD-73A948772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144" y="1625044"/>
            <a:ext cx="421067" cy="403022"/>
          </a:xfrm>
          <a:prstGeom prst="rect">
            <a:avLst/>
          </a:prstGeom>
        </p:spPr>
      </p:pic>
      <p:pic>
        <p:nvPicPr>
          <p:cNvPr id="65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F9839F48-2002-6B49-951E-24EDA74F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371" y="1090077"/>
            <a:ext cx="1092355" cy="61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68B0BC5-381D-8943-A263-129901604F51}"/>
              </a:ext>
            </a:extLst>
          </p:cNvPr>
          <p:cNvSpPr txBox="1"/>
          <p:nvPr/>
        </p:nvSpPr>
        <p:spPr>
          <a:xfrm>
            <a:off x="6688582" y="1705488"/>
            <a:ext cx="2939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58E86D3-1F5D-F344-921A-1E730C99C1F0}"/>
              </a:ext>
            </a:extLst>
          </p:cNvPr>
          <p:cNvGrpSpPr/>
          <p:nvPr/>
        </p:nvGrpSpPr>
        <p:grpSpPr>
          <a:xfrm>
            <a:off x="6410528" y="924127"/>
            <a:ext cx="4722778" cy="1376824"/>
            <a:chOff x="6410528" y="924127"/>
            <a:chExt cx="4722778" cy="1376824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A5C9AE8-BBB4-0C4E-91FA-FC759DAAB607}"/>
                </a:ext>
              </a:extLst>
            </p:cNvPr>
            <p:cNvSpPr/>
            <p:nvPr/>
          </p:nvSpPr>
          <p:spPr>
            <a:xfrm>
              <a:off x="6410528" y="924127"/>
              <a:ext cx="4722778" cy="1038091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3A5A0C79-B458-9845-B429-B63A66BC3146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2-A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FIB</a:t>
            </a:r>
            <a:r>
              <a:rPr lang="ja-JP" altLang="en-US"/>
              <a:t>の書き換え</a:t>
            </a:r>
            <a:endParaRPr lang="en-US" altLang="ja-JP" dirty="0"/>
          </a:p>
          <a:p>
            <a:pPr lvl="1"/>
            <a:r>
              <a:rPr lang="en-US" altLang="ja-JP" dirty="0"/>
              <a:t>NICT server -&gt; local publisher</a:t>
            </a:r>
          </a:p>
          <a:p>
            <a:endParaRPr lang="en-US" altLang="ja-JP" dirty="0"/>
          </a:p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2-B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Contents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本</a:t>
            </a:r>
            <a:r>
              <a:rPr lang="en-US" altLang="ja-JP" dirty="0"/>
              <a:t>Practice</a:t>
            </a:r>
            <a:r>
              <a:rPr lang="ja-JP" altLang="en-US"/>
              <a:t>の目的・全体像の説明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ja-JP" altLang="en-US"/>
              <a:t>システム構成</a:t>
            </a:r>
            <a:endParaRPr kumimoji="1" lang="en-US" altLang="ja-JP" dirty="0"/>
          </a:p>
          <a:p>
            <a:pPr lvl="1"/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ja-JP" altLang="en-US"/>
              <a:t>ローカル通信シナリオ</a:t>
            </a:r>
            <a:endParaRPr lang="en-US" altLang="ja-JP" dirty="0"/>
          </a:p>
          <a:p>
            <a:r>
              <a:rPr lang="ja-JP" altLang="en-US"/>
              <a:t>まとめ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2-C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publisher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するコンテンツを変更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consumer </a:t>
            </a:r>
            <a:r>
              <a:rPr lang="ja-JP" altLang="en-US"/>
              <a:t>にログイン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cefgetstream</a:t>
            </a:r>
            <a:r>
              <a:rPr lang="en-US" altLang="ja-JP" dirty="0"/>
              <a:t> &amp; playback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E49A42D-9AC9-7A4C-90F0-0315A872EA4F}"/>
              </a:ext>
            </a:extLst>
          </p:cNvPr>
          <p:cNvGrpSpPr/>
          <p:nvPr/>
        </p:nvGrpSpPr>
        <p:grpSpPr>
          <a:xfrm>
            <a:off x="6687373" y="144211"/>
            <a:ext cx="6471479" cy="2977447"/>
            <a:chOff x="743553" y="2018092"/>
            <a:chExt cx="9857954" cy="4535521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34194A5-8EEC-4E43-9428-0C6B70FAA252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853FC-5A2F-9245-8536-3B233FFF0CCA}"/>
                </a:ext>
              </a:extLst>
            </p:cNvPr>
            <p:cNvSpPr txBox="1"/>
            <p:nvPr/>
          </p:nvSpPr>
          <p:spPr>
            <a:xfrm>
              <a:off x="802302" y="6166825"/>
              <a:ext cx="2962442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DB5FCCB-B5F9-984E-BA2C-557F4014CC61}"/>
                </a:ext>
              </a:extLst>
            </p:cNvPr>
            <p:cNvSpPr txBox="1"/>
            <p:nvPr/>
          </p:nvSpPr>
          <p:spPr>
            <a:xfrm>
              <a:off x="4934541" y="4690293"/>
              <a:ext cx="3138255" cy="38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E9331117-4554-CB4C-BCF1-162A5E18DCFD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D77055C-919B-9E4A-B7D9-3B9A5CB0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B67C834-9B08-8F4A-B079-0517FD1AE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66CC6F9-74B0-A343-8CDA-4708D9A1D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9EF214E1-13BB-C64E-AACE-56C6084A0F2F}"/>
                </a:ext>
              </a:extLst>
            </p:cNvPr>
            <p:cNvSpPr txBox="1"/>
            <p:nvPr/>
          </p:nvSpPr>
          <p:spPr>
            <a:xfrm>
              <a:off x="1266897" y="4346511"/>
              <a:ext cx="2212798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3EA8979-BAF6-6E47-9584-B45D21FA3DA1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72C7CEC-F0A7-614A-AE01-A503BB329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56A6F845-E28F-6846-A165-5D30F97474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D8EE0CC-63F6-164C-B914-BD41CA824709}"/>
                </a:ext>
              </a:extLst>
            </p:cNvPr>
            <p:cNvSpPr txBox="1"/>
            <p:nvPr/>
          </p:nvSpPr>
          <p:spPr>
            <a:xfrm>
              <a:off x="6834944" y="4463611"/>
              <a:ext cx="1153038" cy="281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A59FA42-311E-5547-9DC4-08EE291BA090}"/>
                </a:ext>
              </a:extLst>
            </p:cNvPr>
            <p:cNvSpPr txBox="1"/>
            <p:nvPr/>
          </p:nvSpPr>
          <p:spPr>
            <a:xfrm>
              <a:off x="4017658" y="4758977"/>
              <a:ext cx="2723142" cy="351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165303E0-396C-D64D-A59B-E57BFD949326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42B55B13-4658-A742-8A1E-344310AA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B88BF9D-CB06-9444-82AC-B6D3F6D9E949}"/>
                </a:ext>
              </a:extLst>
            </p:cNvPr>
            <p:cNvSpPr txBox="1"/>
            <p:nvPr/>
          </p:nvSpPr>
          <p:spPr>
            <a:xfrm>
              <a:off x="4122095" y="2898369"/>
              <a:ext cx="214916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</a:p>
            <a:p>
              <a:r>
                <a:rPr kumimoji="1" lang="en-US" altLang="ja-JP" sz="700" dirty="0"/>
                <a:t>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E41D3B4-9369-8E4A-A9A7-9BD7F897BDCC}"/>
                </a:ext>
              </a:extLst>
            </p:cNvPr>
            <p:cNvGrpSpPr/>
            <p:nvPr/>
          </p:nvGrpSpPr>
          <p:grpSpPr>
            <a:xfrm>
              <a:off x="5746769" y="2278716"/>
              <a:ext cx="991599" cy="328185"/>
              <a:chOff x="6585702" y="2556367"/>
              <a:chExt cx="991599" cy="328185"/>
            </a:xfrm>
          </p:grpSpPr>
          <p:sp>
            <p:nvSpPr>
              <p:cNvPr id="22" name="角丸四角形 21">
                <a:extLst>
                  <a:ext uri="{FF2B5EF4-FFF2-40B4-BE49-F238E27FC236}">
                    <a16:creationId xmlns:a16="http://schemas.microsoft.com/office/drawing/2014/main" id="{A181073C-71E4-CE41-AFF6-3A123E45C7D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EAF497E4-84E8-EB48-A433-98C70F3C7C4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6990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sp>
          <p:nvSpPr>
            <p:cNvPr id="24" name="円柱 23">
              <a:extLst>
                <a:ext uri="{FF2B5EF4-FFF2-40B4-BE49-F238E27FC236}">
                  <a16:creationId xmlns:a16="http://schemas.microsoft.com/office/drawing/2014/main" id="{36CF57F6-D61E-DB49-9931-8932AA2A89F1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5D123E-1D75-3549-A181-F5D20F54BBDF}"/>
                </a:ext>
              </a:extLst>
            </p:cNvPr>
            <p:cNvSpPr txBox="1"/>
            <p:nvPr/>
          </p:nvSpPr>
          <p:spPr>
            <a:xfrm>
              <a:off x="6157935" y="5627485"/>
              <a:ext cx="1541290" cy="562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298C0CE8-B964-3242-BBFA-BFB5A68F8D23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71EE2049-E0E6-B94F-81F2-1166AD9A54CF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A82B4011-2410-EB46-9C66-ABB71D24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05BFFB52-D4E2-1B44-9EFC-681D4824135F}"/>
                </a:ext>
              </a:extLst>
            </p:cNvPr>
            <p:cNvGrpSpPr/>
            <p:nvPr/>
          </p:nvGrpSpPr>
          <p:grpSpPr>
            <a:xfrm>
              <a:off x="7491016" y="2278716"/>
              <a:ext cx="940319" cy="328185"/>
              <a:chOff x="6585702" y="2556367"/>
              <a:chExt cx="940319" cy="328185"/>
            </a:xfrm>
          </p:grpSpPr>
          <p:sp>
            <p:nvSpPr>
              <p:cNvPr id="30" name="角丸四角形 29">
                <a:extLst>
                  <a:ext uri="{FF2B5EF4-FFF2-40B4-BE49-F238E27FC236}">
                    <a16:creationId xmlns:a16="http://schemas.microsoft.com/office/drawing/2014/main" id="{9E614D6F-B2EF-2740-8DC7-530C678F946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AFF65C3C-B8E7-654D-9D70-DFAD9553895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18621" cy="328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publisher</a:t>
                </a:r>
                <a:endParaRPr kumimoji="1" lang="ja-JP" altLang="en-US" sz="800"/>
              </a:p>
            </p:txBody>
          </p:sp>
        </p:grp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F7211DE4-54A3-3C41-B0CC-EFD1103FDCCE}"/>
                </a:ext>
              </a:extLst>
            </p:cNvPr>
            <p:cNvSpPr txBox="1"/>
            <p:nvPr/>
          </p:nvSpPr>
          <p:spPr>
            <a:xfrm>
              <a:off x="5901584" y="2630471"/>
              <a:ext cx="1910009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A198229-EA7B-2147-9B1D-7225B670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D5C6279-F433-7F42-A12F-54D90E1E9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E96FD219-BC3D-C64D-B58A-C7C203DD7C85}"/>
                </a:ext>
              </a:extLst>
            </p:cNvPr>
            <p:cNvSpPr txBox="1"/>
            <p:nvPr/>
          </p:nvSpPr>
          <p:spPr>
            <a:xfrm>
              <a:off x="6693272" y="3341217"/>
              <a:ext cx="1721987" cy="328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0A20801-1201-2940-8F5F-D9B8AF56D1C6}"/>
                </a:ext>
              </a:extLst>
            </p:cNvPr>
            <p:cNvSpPr txBox="1"/>
            <p:nvPr/>
          </p:nvSpPr>
          <p:spPr>
            <a:xfrm>
              <a:off x="8661996" y="2863358"/>
              <a:ext cx="1939511" cy="468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</a:p>
            <a:p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pic>
          <p:nvPicPr>
            <p:cNvPr id="3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EC400B4-D66E-AE40-A8DD-663A5FAB7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BEDB1-FB54-DE40-9FFA-CD0C497F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F06B80-E501-C245-A3C1-16F80357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ログデータ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53274C-986F-FF49-A520-51E0D6DA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539776" cy="559322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を用いた</a:t>
            </a:r>
            <a:r>
              <a:rPr kumimoji="1" lang="en-US" altLang="ja-JP" sz="2800" dirty="0"/>
              <a:t>ICN</a:t>
            </a:r>
            <a:r>
              <a:rPr kumimoji="1" lang="ja-JP" altLang="en-US" sz="2800"/>
              <a:t>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662374" y="60658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Kansai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903409" y="5508735"/>
            <a:ext cx="1909027" cy="834467"/>
            <a:chOff x="7821522" y="4730690"/>
            <a:chExt cx="1909027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982832" y="519582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C</a:t>
            </a:r>
            <a:r>
              <a:rPr kumimoji="1" lang="en-US" altLang="ja-JP" dirty="0" err="1"/>
              <a:t>efore</a:t>
            </a:r>
            <a:r>
              <a:rPr kumimoji="1" lang="en-US" altLang="ja-JP" dirty="0"/>
              <a:t>/Docker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7" y="1012825"/>
            <a:ext cx="6412420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GitHub web install</a:t>
            </a:r>
          </a:p>
          <a:p>
            <a:pPr lvl="1"/>
            <a:r>
              <a:rPr lang="en-US" altLang="ja-JP" sz="1800" dirty="0">
                <a:hlinkClick r:id="rId2"/>
              </a:rPr>
              <a:t>https://github.com/cefore/2021-hands-on /</a:t>
            </a:r>
            <a:r>
              <a:rPr lang="en-US" altLang="ja-JP" sz="1800" dirty="0"/>
              <a:t> </a:t>
            </a:r>
            <a:r>
              <a:rPr lang="ja-JP" altLang="en-US" sz="1800"/>
              <a:t>にアクセス</a:t>
            </a:r>
            <a:endParaRPr lang="en-US" altLang="ja-JP" sz="1800" dirty="0"/>
          </a:p>
          <a:p>
            <a:pPr lvl="1"/>
            <a:r>
              <a:rPr lang="en-US" altLang="ja-JP" sz="1800" dirty="0"/>
              <a:t>             </a:t>
            </a:r>
            <a:r>
              <a:rPr lang="ja-JP" altLang="en-US" sz="1800"/>
              <a:t>から</a:t>
            </a:r>
            <a:r>
              <a:rPr lang="en-US" altLang="ja-JP" sz="1800" dirty="0"/>
              <a:t> zip </a:t>
            </a:r>
            <a:r>
              <a:rPr lang="ja-JP" altLang="en-US" sz="1800"/>
              <a:t>をダウンロード</a:t>
            </a:r>
            <a:endParaRPr lang="en-US" altLang="ja-JP" sz="1800" dirty="0"/>
          </a:p>
          <a:p>
            <a:pPr lvl="1"/>
            <a:r>
              <a:rPr lang="ja-JP" altLang="en-US" sz="1800"/>
              <a:t>任意のディレクトリに展開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GitHub CUI install</a:t>
            </a:r>
          </a:p>
          <a:p>
            <a:pPr lvl="1"/>
            <a:r>
              <a:rPr lang="en-US" altLang="ja-JP" sz="1800" dirty="0" err="1"/>
              <a:t>sudo</a:t>
            </a:r>
            <a:r>
              <a:rPr lang="en-US" altLang="ja-JP" sz="1800" dirty="0"/>
              <a:t> apt install git</a:t>
            </a:r>
          </a:p>
          <a:p>
            <a:pPr lvl="1"/>
            <a:r>
              <a:rPr lang="en-US" altLang="ja-JP" sz="1800" dirty="0"/>
              <a:t>git clone https://</a:t>
            </a:r>
            <a:r>
              <a:rPr lang="en-US" altLang="ja-JP" sz="1800" dirty="0" err="1"/>
              <a:t>github.com</a:t>
            </a:r>
            <a:r>
              <a:rPr lang="en-US" altLang="ja-JP" sz="1800" dirty="0"/>
              <a:t>/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/2021-hands-on.git</a:t>
            </a:r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Docker Hub</a:t>
            </a:r>
          </a:p>
          <a:p>
            <a:pPr lvl="1"/>
            <a:r>
              <a:rPr lang="en-US" altLang="ja-JP" sz="1600" dirty="0"/>
              <a:t>https://</a:t>
            </a:r>
            <a:r>
              <a:rPr lang="en-US" altLang="ja-JP" sz="1600" dirty="0" err="1"/>
              <a:t>hub.docker.com</a:t>
            </a:r>
            <a:r>
              <a:rPr lang="en-US" altLang="ja-JP" sz="1600" dirty="0"/>
              <a:t>/</a:t>
            </a:r>
            <a:endParaRPr kumimoji="1" lang="en-US" altLang="ja-JP" sz="1600" dirty="0"/>
          </a:p>
          <a:p>
            <a:pPr lvl="1"/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22883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0B7653-1C10-BB4C-AEA2-1CFAB6234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813" y="979325"/>
            <a:ext cx="5211233" cy="42118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CE96C7-4140-1448-AE5E-E18CEB85D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" t="9689" r="1442" b="6186"/>
          <a:stretch/>
        </p:blipFill>
        <p:spPr>
          <a:xfrm>
            <a:off x="1208794" y="1761312"/>
            <a:ext cx="584323" cy="2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F9D6640-630F-C040-A57E-412174A0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72"/>
          <a:stretch/>
        </p:blipFill>
        <p:spPr>
          <a:xfrm>
            <a:off x="6096000" y="2279773"/>
            <a:ext cx="5852160" cy="363376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596C3E7-7544-5D4B-AC02-447CB74D092A}"/>
              </a:ext>
            </a:extLst>
          </p:cNvPr>
          <p:cNvCxnSpPr>
            <a:cxnSpLocks/>
          </p:cNvCxnSpPr>
          <p:nvPr/>
        </p:nvCxnSpPr>
        <p:spPr>
          <a:xfrm flipH="1" flipV="1">
            <a:off x="1905713" y="4306933"/>
            <a:ext cx="4190287" cy="58817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build </a:t>
            </a:r>
            <a:r>
              <a:rPr lang="ja-JP" altLang="en-US" sz="2000"/>
              <a:t>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別ターミナルからログインするのが良い。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15227</TotalTime>
  <Words>1735</Words>
  <Application>Microsoft Macintosh PowerPoint</Application>
  <PresentationFormat>ワイド画面</PresentationFormat>
  <Paragraphs>315</Paragraphs>
  <Slides>21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8" baseType="lpstr">
      <vt:lpstr>.Hiragino Kaku Gothic Interface W3</vt:lpstr>
      <vt:lpstr>游ゴシック</vt:lpstr>
      <vt:lpstr>Arial</vt:lpstr>
      <vt:lpstr>Helvetica</vt:lpstr>
      <vt:lpstr>Monaco</vt:lpstr>
      <vt:lpstr>Segoe UI</vt:lpstr>
      <vt:lpstr>Office テーマ</vt:lpstr>
      <vt:lpstr>第19回ICN研究会ワークショップ  Practice A: Cefore/Docker を用いた  ICN マルチキャストストリーミング</vt:lpstr>
      <vt:lpstr>Contents</vt:lpstr>
      <vt:lpstr>Practice1: Cefore/Docker を用いたICNマルチキャストストリーミング</vt:lpstr>
      <vt:lpstr>Docker </vt:lpstr>
      <vt:lpstr>Cefore/Docker image のダウンロード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トラブルシューティング</vt:lpstr>
      <vt:lpstr>docker-compose による環境構築のすすめ1 [Pending...]</vt:lpstr>
      <vt:lpstr>docker-compose による環境構築のすすめ2 [Pending...]</vt:lpstr>
      <vt:lpstr>サンプルコードの説明 [Pending...]</vt:lpstr>
      <vt:lpstr>Practice 1: グローバル通信</vt:lpstr>
      <vt:lpstr>Practice 1-A [Pending...]</vt:lpstr>
      <vt:lpstr>Practice 1-B [Pending...]</vt:lpstr>
      <vt:lpstr>Practice 2: ローカル通信</vt:lpstr>
      <vt:lpstr>Practice 2-A [Pending...]</vt:lpstr>
      <vt:lpstr>Practice 2-B [Pending...]</vt:lpstr>
      <vt:lpstr>Practice 2-C [Pending...]</vt:lpstr>
      <vt:lpstr>まとめ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502</cp:revision>
  <cp:lastPrinted>2021-08-20T02:41:26Z</cp:lastPrinted>
  <dcterms:created xsi:type="dcterms:W3CDTF">2020-12-01T01:48:06Z</dcterms:created>
  <dcterms:modified xsi:type="dcterms:W3CDTF">2021-08-20T05:08:27Z</dcterms:modified>
  <cp:category/>
</cp:coreProperties>
</file>